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sldIdLst>
    <p:sldId id="256" r:id="rId2"/>
    <p:sldId id="257" r:id="rId3"/>
    <p:sldId id="260" r:id="rId4"/>
    <p:sldId id="262" r:id="rId5"/>
    <p:sldId id="263" r:id="rId6"/>
    <p:sldId id="264" r:id="rId7"/>
    <p:sldId id="265" r:id="rId8"/>
    <p:sldId id="258" r:id="rId9"/>
    <p:sldId id="259" r:id="rId10"/>
    <p:sldId id="261"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15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80207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83584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83617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8814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04003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728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571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782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44961B7-6B89-48AB-966F-622E2788EECC}"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174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706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712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95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03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BC48EC7-AF6A-48D3-8284-14BACBEBDD84}"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37715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AB334A90-EB03-42F3-8859-2C2B2724C058}" type="datetimeFigureOut">
              <a:rPr lang="en-US" smtClean="0"/>
              <a:t>10/25/2017</a:t>
            </a:fld>
            <a:endParaRPr lang="en-US" dirty="0"/>
          </a:p>
        </p:txBody>
      </p:sp>
    </p:spTree>
    <p:extLst>
      <p:ext uri="{BB962C8B-B14F-4D97-AF65-F5344CB8AC3E}">
        <p14:creationId xmlns:p14="http://schemas.microsoft.com/office/powerpoint/2010/main" val="180281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10/25/2017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737703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trs.s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twinning.net/en/pub/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topimoskupaj.weebl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Medkulturnost v sklopu </a:t>
            </a:r>
            <a:r>
              <a:rPr lang="sl-SI" dirty="0" err="1" smtClean="0"/>
              <a:t>Erasmus</a:t>
            </a:r>
            <a:r>
              <a:rPr lang="sl-SI" dirty="0" smtClean="0"/>
              <a:t>+ projektov</a:t>
            </a:r>
            <a:endParaRPr lang="en-US" dirty="0"/>
          </a:p>
        </p:txBody>
      </p:sp>
      <p:sp>
        <p:nvSpPr>
          <p:cNvPr id="3" name="Podnaslov 2"/>
          <p:cNvSpPr>
            <a:spLocks noGrp="1"/>
          </p:cNvSpPr>
          <p:nvPr>
            <p:ph type="subTitle" idx="1"/>
          </p:nvPr>
        </p:nvSpPr>
        <p:spPr/>
        <p:txBody>
          <a:bodyPr/>
          <a:lstStyle/>
          <a:p>
            <a:r>
              <a:rPr lang="sl-SI" dirty="0" smtClean="0"/>
              <a:t>Elena Mlakar</a:t>
            </a:r>
          </a:p>
          <a:p>
            <a:r>
              <a:rPr lang="sl-SI" dirty="0" smtClean="0"/>
              <a:t> Ekonomska in trgovska šola Brežice</a:t>
            </a:r>
            <a:endParaRPr lang="en-US" dirty="0"/>
          </a:p>
        </p:txBody>
      </p:sp>
    </p:spTree>
    <p:extLst>
      <p:ext uri="{BB962C8B-B14F-4D97-AF65-F5344CB8AC3E}">
        <p14:creationId xmlns:p14="http://schemas.microsoft.com/office/powerpoint/2010/main" val="203643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Erasmus</a:t>
            </a:r>
            <a:r>
              <a:rPr lang="sl-SI" dirty="0" smtClean="0"/>
              <a:t>+ KA2 sodelovanje med šolami</a:t>
            </a:r>
            <a:endParaRPr lang="en-US" dirty="0"/>
          </a:p>
        </p:txBody>
      </p:sp>
      <p:sp>
        <p:nvSpPr>
          <p:cNvPr id="3" name="Označba mesta vsebine 2"/>
          <p:cNvSpPr>
            <a:spLocks noGrp="1"/>
          </p:cNvSpPr>
          <p:nvPr>
            <p:ph idx="1"/>
          </p:nvPr>
        </p:nvSpPr>
        <p:spPr>
          <a:xfrm>
            <a:off x="677334" y="1584101"/>
            <a:ext cx="8596668" cy="4457261"/>
          </a:xfrm>
        </p:spPr>
        <p:txBody>
          <a:bodyPr/>
          <a:lstStyle/>
          <a:p>
            <a:r>
              <a:rPr lang="sl-SI" dirty="0" smtClean="0"/>
              <a:t>Gre za dve-letne  ali tri-letne projekte, katerih namen je tematsko sodelovanje šol. </a:t>
            </a:r>
            <a:r>
              <a:rPr lang="sl-SI" dirty="0" smtClean="0">
                <a:hlinkClick r:id="rId2"/>
              </a:rPr>
              <a:t>www.etrs.si</a:t>
            </a:r>
            <a:r>
              <a:rPr lang="sl-SI" dirty="0" smtClean="0"/>
              <a:t> </a:t>
            </a:r>
          </a:p>
          <a:p>
            <a:r>
              <a:rPr lang="sl-SI" dirty="0" smtClean="0"/>
              <a:t>Vedno je prisotna tudi kulturna izmenjava (spoznavanje jezika, običajev, načina komunikacije, vedenja, prehranjevanja, preživljanja prostega časa).</a:t>
            </a:r>
          </a:p>
          <a:p>
            <a:r>
              <a:rPr lang="sl-SI" dirty="0" smtClean="0"/>
              <a:t>Dijaki bivajo pri družinah pet dni. Oblikujejo se močne vezi, katerih rezultat so povratni obiski. </a:t>
            </a:r>
            <a:endParaRPr lang="sl-SI" dirty="0"/>
          </a:p>
          <a:p>
            <a:r>
              <a:rPr lang="sl-SI" dirty="0" smtClean="0"/>
              <a:t>Na strokovnih šolah ni veliko otrok, ki si želi tovrstne izkušnje. Pri nas opažamo, da negotovost, zaprtost, slaba samopodoba in strah staršev zavirajo marsikaterega najstnika, da se ne odloči za to priložnost. </a:t>
            </a:r>
          </a:p>
          <a:p>
            <a:r>
              <a:rPr lang="sl-SI" dirty="0" smtClean="0"/>
              <a:t>V tujini se soočajo s problemom, da si veliko mladih želi potovati, zato pri izbiri skrbno načrtujejo kdo lahko gre. Le ti dijaki so odličnjaki, postanejo ambasadorji šole in so vpeti v aktivnosti razširjanja rezultatov.</a:t>
            </a:r>
            <a:endParaRPr lang="en-US" dirty="0"/>
          </a:p>
        </p:txBody>
      </p:sp>
    </p:spTree>
    <p:extLst>
      <p:ext uri="{BB962C8B-B14F-4D97-AF65-F5344CB8AC3E}">
        <p14:creationId xmlns:p14="http://schemas.microsoft.com/office/powerpoint/2010/main" val="133409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začeti mednarodni projekt?</a:t>
            </a:r>
            <a:endParaRPr lang="en-US" dirty="0"/>
          </a:p>
        </p:txBody>
      </p:sp>
      <p:sp>
        <p:nvSpPr>
          <p:cNvPr id="3" name="Označba mesta vsebine 2"/>
          <p:cNvSpPr>
            <a:spLocks noGrp="1"/>
          </p:cNvSpPr>
          <p:nvPr>
            <p:ph idx="1"/>
          </p:nvPr>
        </p:nvSpPr>
        <p:spPr/>
        <p:txBody>
          <a:bodyPr/>
          <a:lstStyle/>
          <a:p>
            <a:r>
              <a:rPr lang="sl-SI" dirty="0" smtClean="0"/>
              <a:t>Prijava na portal </a:t>
            </a:r>
            <a:r>
              <a:rPr lang="sl-SI" dirty="0" err="1" smtClean="0"/>
              <a:t>Etwinning</a:t>
            </a:r>
            <a:r>
              <a:rPr lang="sl-SI" dirty="0" smtClean="0"/>
              <a:t> </a:t>
            </a:r>
            <a:r>
              <a:rPr lang="sl-SI" dirty="0"/>
              <a:t>(</a:t>
            </a:r>
            <a:r>
              <a:rPr lang="sl-SI" dirty="0" smtClean="0"/>
              <a:t>sodelovanje v različnih projektih in </a:t>
            </a:r>
            <a:r>
              <a:rPr lang="sl-SI" dirty="0"/>
              <a:t>iskanje partnerjev) </a:t>
            </a:r>
            <a:r>
              <a:rPr lang="sl-SI" dirty="0">
                <a:hlinkClick r:id="rId2"/>
              </a:rPr>
              <a:t>https://</a:t>
            </a:r>
            <a:r>
              <a:rPr lang="sl-SI" dirty="0" smtClean="0">
                <a:hlinkClick r:id="rId2"/>
              </a:rPr>
              <a:t>www.etwinning.net/en/pub/index.htm</a:t>
            </a:r>
            <a:endParaRPr lang="sl-SI" dirty="0" smtClean="0"/>
          </a:p>
          <a:p>
            <a:endParaRPr lang="sl-SI" dirty="0"/>
          </a:p>
          <a:p>
            <a:endParaRPr lang="en-US" dirty="0"/>
          </a:p>
        </p:txBody>
      </p:sp>
      <p:pic>
        <p:nvPicPr>
          <p:cNvPr id="4" name="Slika 3"/>
          <p:cNvPicPr>
            <a:picLocks noChangeAspect="1"/>
          </p:cNvPicPr>
          <p:nvPr/>
        </p:nvPicPr>
        <p:blipFill rotWithShape="1">
          <a:blip r:embed="rId3"/>
          <a:srcRect l="15107" t="8242" r="17605" b="5057"/>
          <a:stretch/>
        </p:blipFill>
        <p:spPr>
          <a:xfrm>
            <a:off x="1687131" y="2952679"/>
            <a:ext cx="5293217" cy="3834487"/>
          </a:xfrm>
          <a:prstGeom prst="rect">
            <a:avLst/>
          </a:prstGeom>
        </p:spPr>
      </p:pic>
    </p:spTree>
    <p:extLst>
      <p:ext uri="{BB962C8B-B14F-4D97-AF65-F5344CB8AC3E}">
        <p14:creationId xmlns:p14="http://schemas.microsoft.com/office/powerpoint/2010/main" val="196130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Agencija </a:t>
            </a:r>
            <a:r>
              <a:rPr lang="sl-SI" dirty="0" err="1" smtClean="0"/>
              <a:t>Cmepius</a:t>
            </a:r>
            <a:r>
              <a:rPr lang="sl-SI" dirty="0"/>
              <a:t> http://www.erasmusplus.si/razpis/razpis-2018/</a:t>
            </a:r>
            <a:endParaRPr lang="en-US" dirty="0"/>
          </a:p>
        </p:txBody>
      </p:sp>
      <p:pic>
        <p:nvPicPr>
          <p:cNvPr id="4" name="Označba mesta vsebine 3"/>
          <p:cNvPicPr>
            <a:picLocks noGrp="1" noChangeAspect="1"/>
          </p:cNvPicPr>
          <p:nvPr>
            <p:ph idx="1"/>
          </p:nvPr>
        </p:nvPicPr>
        <p:blipFill rotWithShape="1">
          <a:blip r:embed="rId2"/>
          <a:srcRect l="2733" t="8375" r="2686" b="6682"/>
          <a:stretch/>
        </p:blipFill>
        <p:spPr>
          <a:xfrm>
            <a:off x="667136" y="2485623"/>
            <a:ext cx="8340530" cy="4211391"/>
          </a:xfrm>
          <a:prstGeom prst="rect">
            <a:avLst/>
          </a:prstGeom>
        </p:spPr>
      </p:pic>
    </p:spTree>
    <p:extLst>
      <p:ext uri="{BB962C8B-B14F-4D97-AF65-F5344CB8AC3E}">
        <p14:creationId xmlns:p14="http://schemas.microsoft.com/office/powerpoint/2010/main" val="350011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339777"/>
            <a:ext cx="8596668" cy="1320800"/>
          </a:xfrm>
        </p:spPr>
        <p:txBody>
          <a:bodyPr>
            <a:normAutofit fontScale="90000"/>
          </a:bodyPr>
          <a:lstStyle/>
          <a:p>
            <a:r>
              <a:rPr lang="sl-SI" dirty="0" smtClean="0"/>
              <a:t>Projekti </a:t>
            </a:r>
            <a:r>
              <a:rPr lang="sl-SI" dirty="0" err="1" smtClean="0"/>
              <a:t>Erasmus</a:t>
            </a:r>
            <a:r>
              <a:rPr lang="sl-SI" dirty="0" smtClean="0"/>
              <a:t>+ KA1</a:t>
            </a:r>
            <a:br>
              <a:rPr lang="sl-SI" dirty="0" smtClean="0"/>
            </a:br>
            <a:r>
              <a:rPr lang="sl-SI" dirty="0" smtClean="0"/>
              <a:t>(mobilnost dijakov in strokovnega osebja)</a:t>
            </a:r>
            <a:endParaRPr lang="en-US" dirty="0"/>
          </a:p>
        </p:txBody>
      </p:sp>
      <p:sp>
        <p:nvSpPr>
          <p:cNvPr id="3" name="Označba mesta vsebine 2"/>
          <p:cNvSpPr>
            <a:spLocks noGrp="1"/>
          </p:cNvSpPr>
          <p:nvPr>
            <p:ph idx="1"/>
          </p:nvPr>
        </p:nvSpPr>
        <p:spPr>
          <a:xfrm>
            <a:off x="677334" y="1790163"/>
            <a:ext cx="9351086" cy="4790519"/>
          </a:xfrm>
        </p:spPr>
        <p:txBody>
          <a:bodyPr>
            <a:normAutofit fontScale="85000" lnSpcReduction="10000"/>
          </a:bodyPr>
          <a:lstStyle/>
          <a:p>
            <a:r>
              <a:rPr lang="sl-SI" dirty="0" smtClean="0"/>
              <a:t>Šola se prijavlja na razpise od leta 2013. Do sedaj smo prijavili šest projektov in pri štirih bili uspešni. V letu 2015 smo prijavili konzorcij med ETRŠ Brežice, Vrtcem Mavrica Brežice, GIB Brežice in ŠC Krško-Sevnica. </a:t>
            </a:r>
          </a:p>
          <a:p>
            <a:r>
              <a:rPr lang="sl-SI" dirty="0" smtClean="0"/>
              <a:t>V kulturno pripravo vključujemo aktivnosti predstavitve mobilnosti naših bivših dijakov in si pogledamo zanimiv posnetek na </a:t>
            </a:r>
            <a:r>
              <a:rPr lang="sl-SI" dirty="0" smtClean="0"/>
              <a:t>YouTube</a:t>
            </a:r>
            <a:r>
              <a:rPr lang="sl-SI" dirty="0" smtClean="0"/>
              <a:t>.</a:t>
            </a:r>
            <a:endParaRPr lang="sl-SI" dirty="0" smtClean="0"/>
          </a:p>
          <a:p>
            <a:r>
              <a:rPr lang="sl-SI" dirty="0" smtClean="0"/>
              <a:t>V času izvajanja delovne prakse peljemo dijake na oglede kulturno zgodovinskih znamenitosti, v tipičen lokal, knjižnico in knjigarno. </a:t>
            </a:r>
            <a:r>
              <a:rPr lang="sl-SI" dirty="0" smtClean="0"/>
              <a:t>Pogovarjamo se </a:t>
            </a:r>
            <a:r>
              <a:rPr lang="sl-SI" dirty="0" smtClean="0"/>
              <a:t>o kulturnih razlikah na delovnem mestu. </a:t>
            </a:r>
          </a:p>
          <a:p>
            <a:r>
              <a:rPr lang="sl-SI" dirty="0" smtClean="0"/>
              <a:t>V sklopu priprav na potovanje pri dijakih vključujemo tudi kulturno pripravo v obliki pisnega izdelka:</a:t>
            </a:r>
          </a:p>
          <a:p>
            <a:pPr lvl="0" algn="just">
              <a:lnSpc>
                <a:spcPct val="115000"/>
              </a:lnSpc>
              <a:buFont typeface="+mj-lt"/>
              <a:buAutoNum type="arabicPeriod"/>
            </a:pPr>
            <a:r>
              <a:rPr lang="sl-SI" dirty="0" smtClean="0">
                <a:latin typeface="Calibri" panose="020F0502020204030204" pitchFamily="34" charset="0"/>
                <a:ea typeface="Calibri" panose="020F0502020204030204" pitchFamily="34" charset="0"/>
                <a:cs typeface="Times New Roman" panose="02020603050405020304" pitchFamily="18" charset="0"/>
              </a:rPr>
              <a:t>Opiši </a:t>
            </a:r>
            <a:r>
              <a:rPr lang="sl-SI" dirty="0">
                <a:latin typeface="Calibri" panose="020F0502020204030204" pitchFamily="34" charset="0"/>
                <a:ea typeface="Calibri" panose="020F0502020204030204" pitchFamily="34" charset="0"/>
                <a:cs typeface="Times New Roman" panose="02020603050405020304" pitchFamily="18" charset="0"/>
              </a:rPr>
              <a:t>zgodovinski pregled </a:t>
            </a:r>
            <a:r>
              <a:rPr lang="sl-SI" dirty="0" smtClean="0">
                <a:latin typeface="Calibri" panose="020F0502020204030204" pitchFamily="34" charset="0"/>
                <a:ea typeface="Calibri" panose="020F0502020204030204" pitchFamily="34" charset="0"/>
                <a:cs typeface="Times New Roman" panose="02020603050405020304" pitchFamily="18" charset="0"/>
              </a:rPr>
              <a:t>Malte (VB) </a:t>
            </a:r>
            <a:r>
              <a:rPr lang="sl-SI" dirty="0">
                <a:latin typeface="Calibri" panose="020F0502020204030204" pitchFamily="34" charset="0"/>
                <a:ea typeface="Calibri" panose="020F0502020204030204" pitchFamily="34" charset="0"/>
                <a:cs typeface="Times New Roman" panose="02020603050405020304" pitchFamily="18" charset="0"/>
              </a:rPr>
              <a:t>in politično ureditev </a:t>
            </a:r>
            <a:r>
              <a:rPr lang="sl-SI" dirty="0" smtClean="0">
                <a:latin typeface="Calibri" panose="020F0502020204030204" pitchFamily="34" charset="0"/>
                <a:ea typeface="Calibri" panose="020F0502020204030204" pitchFamily="34" charset="0"/>
                <a:cs typeface="Times New Roman" panose="02020603050405020304" pitchFamily="18" charset="0"/>
              </a:rPr>
              <a:t>danes, število </a:t>
            </a:r>
            <a:r>
              <a:rPr lang="sl-SI" dirty="0">
                <a:latin typeface="Calibri" panose="020F0502020204030204" pitchFamily="34" charset="0"/>
                <a:ea typeface="Calibri" panose="020F0502020204030204" pitchFamily="34" charset="0"/>
                <a:cs typeface="Times New Roman" panose="02020603050405020304" pitchFamily="18" charset="0"/>
              </a:rPr>
              <a:t>prebivalcev, narodnost prebivalcev, </a:t>
            </a:r>
            <a:r>
              <a:rPr lang="sl-SI" dirty="0" smtClean="0">
                <a:latin typeface="Calibri" panose="020F0502020204030204" pitchFamily="34" charset="0"/>
                <a:ea typeface="Calibri" panose="020F0502020204030204" pitchFamily="34" charset="0"/>
                <a:cs typeface="Times New Roman" panose="02020603050405020304" pitchFamily="18" charset="0"/>
              </a:rPr>
              <a:t>površino, </a:t>
            </a:r>
            <a:r>
              <a:rPr lang="sl-SI" dirty="0">
                <a:latin typeface="Calibri" panose="020F0502020204030204" pitchFamily="34" charset="0"/>
                <a:ea typeface="Calibri" panose="020F0502020204030204" pitchFamily="34" charset="0"/>
                <a:cs typeface="Times New Roman" panose="02020603050405020304" pitchFamily="18" charset="0"/>
              </a:rPr>
              <a:t>podnebje in glavne gospodarske dejavnosti (3 največja podjetja). Na spletu poišči stopnjo razvitosti (BDP na prebivalca), katera so največja </a:t>
            </a:r>
            <a:r>
              <a:rPr lang="sl-SI" dirty="0" smtClean="0">
                <a:latin typeface="Calibri" panose="020F0502020204030204" pitchFamily="34" charset="0"/>
                <a:ea typeface="Calibri" panose="020F0502020204030204" pitchFamily="34" charset="0"/>
                <a:cs typeface="Times New Roman" panose="02020603050405020304" pitchFamily="18" charset="0"/>
              </a:rPr>
              <a:t>mesta, </a:t>
            </a:r>
            <a:r>
              <a:rPr lang="sl-SI" dirty="0">
                <a:latin typeface="Calibri" panose="020F0502020204030204" pitchFamily="34" charset="0"/>
                <a:ea typeface="Calibri" panose="020F0502020204030204" pitchFamily="34" charset="0"/>
                <a:cs typeface="Times New Roman" panose="02020603050405020304" pitchFamily="18" charset="0"/>
              </a:rPr>
              <a:t>katere kmetijske proizvode </a:t>
            </a:r>
            <a:r>
              <a:rPr lang="sl-SI" dirty="0" smtClean="0">
                <a:latin typeface="Calibri" panose="020F0502020204030204" pitchFamily="34" charset="0"/>
                <a:ea typeface="Calibri" panose="020F0502020204030204" pitchFamily="34" charset="0"/>
                <a:cs typeface="Times New Roman" panose="02020603050405020304" pitchFamily="18" charset="0"/>
              </a:rPr>
              <a:t>pridelujejo in v katerih storitvenih dejavnostih imajo pomemben delež.</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buFont typeface="+mj-lt"/>
              <a:buAutoNum type="arabicPeriod"/>
            </a:pPr>
            <a:r>
              <a:rPr lang="sl-SI" dirty="0">
                <a:latin typeface="Calibri" panose="020F0502020204030204" pitchFamily="34" charset="0"/>
                <a:ea typeface="Calibri" panose="020F0502020204030204" pitchFamily="34" charset="0"/>
                <a:cs typeface="Times New Roman" panose="02020603050405020304" pitchFamily="18" charset="0"/>
              </a:rPr>
              <a:t>Pripravite program prostočasnih aktivnosti v smislu kaj morate videti (10 znamenitosti). Te znamenitosti tudi opišite. Navedite tradicionalne dogodke, festivale in druga praznovanja na Malti. Malta je znana po svoji kulinariki, </a:t>
            </a:r>
            <a:r>
              <a:rPr lang="sl-SI" dirty="0" smtClean="0">
                <a:latin typeface="Calibri" panose="020F0502020204030204" pitchFamily="34" charset="0"/>
                <a:ea typeface="Calibri" panose="020F0502020204030204" pitchFamily="34" charset="0"/>
                <a:cs typeface="Times New Roman" panose="02020603050405020304" pitchFamily="18" charset="0"/>
              </a:rPr>
              <a:t>zato </a:t>
            </a:r>
            <a:r>
              <a:rPr lang="sl-SI" dirty="0">
                <a:latin typeface="Calibri" panose="020F0502020204030204" pitchFamily="34" charset="0"/>
                <a:ea typeface="Calibri" panose="020F0502020204030204" pitchFamily="34" charset="0"/>
                <a:cs typeface="Times New Roman" panose="02020603050405020304" pitchFamily="18" charset="0"/>
              </a:rPr>
              <a:t>opišite pet tipičnih jedi.</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Font typeface="+mj-lt"/>
              <a:buAutoNum type="arabicPeriod"/>
            </a:pPr>
            <a:r>
              <a:rPr lang="sl-SI" dirty="0">
                <a:latin typeface="Calibri" panose="020F0502020204030204" pitchFamily="34" charset="0"/>
                <a:ea typeface="Calibri" panose="020F0502020204030204" pitchFamily="34" charset="0"/>
                <a:cs typeface="Times New Roman" panose="02020603050405020304" pitchFamily="18" charset="0"/>
              </a:rPr>
              <a:t>Navedi nekaj splošnih informacij  za turiste (dvig gotovine, cene, transport, delovni čas bank, trgovin…)</a:t>
            </a: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1729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Izkušnje dijakov v projektu Stopimo skupaj</a:t>
            </a:r>
            <a:br>
              <a:rPr lang="sl-SI" dirty="0" smtClean="0"/>
            </a:br>
            <a:r>
              <a:rPr lang="sl-SI" dirty="0" smtClean="0">
                <a:hlinkClick r:id="rId2"/>
              </a:rPr>
              <a:t>www.stopimoskupaj.weebly.com</a:t>
            </a:r>
            <a:r>
              <a:rPr lang="sl-SI" dirty="0" smtClean="0"/>
              <a:t/>
            </a:r>
            <a:br>
              <a:rPr lang="sl-SI" dirty="0" smtClean="0"/>
            </a:br>
            <a:endParaRPr lang="en-US" dirty="0"/>
          </a:p>
        </p:txBody>
      </p:sp>
      <p:sp>
        <p:nvSpPr>
          <p:cNvPr id="3" name="Označba mesta vsebine 2"/>
          <p:cNvSpPr>
            <a:spLocks noGrp="1"/>
          </p:cNvSpPr>
          <p:nvPr>
            <p:ph idx="1"/>
          </p:nvPr>
        </p:nvSpPr>
        <p:spPr>
          <a:xfrm>
            <a:off x="677334" y="1768839"/>
            <a:ext cx="8596668" cy="5089161"/>
          </a:xfrm>
        </p:spPr>
        <p:txBody>
          <a:bodyPr>
            <a:normAutofit/>
          </a:bodyPr>
          <a:lstStyle/>
          <a:p>
            <a:r>
              <a:rPr lang="sl-SI" dirty="0" smtClean="0"/>
              <a:t>"Praksa v tujini je bila zame odlična izkušnja. Videla sem veliko lepega in doživela veliko nepozabnih trenutkov. Dobila sem veliko novih izkušenj na področju dela in komuniciranja v tujem jeziku. Naučila sem se marsikaj, kar mi pride prav tudi v vsakdanjem življenju. Spoznala sem nove ljudi in novo kulturo. Postala pa sem tudi bolj strpna do tujcev, ki živijo pri nas, saj zdaj tudi jaz vem kako je živeti v tujini. To izkušnjo bi z veseljem ponovila, saj je bilo fenomenalno. Malto pa bom zagotovo še kdaj obiskala.„ (Katarina Kostrevc)</a:t>
            </a:r>
          </a:p>
          <a:p>
            <a:r>
              <a:rPr lang="sl-SI" dirty="0" smtClean="0"/>
              <a:t>Naučil sem se veliko novih stvari in hkrati izboljšal svojo angleščino." (Nik Vrček)</a:t>
            </a:r>
          </a:p>
          <a:p>
            <a:r>
              <a:rPr lang="sl-SI" dirty="0" smtClean="0"/>
              <a:t>"S Prakso v tujini sem zelo zadovoljen, saj menim, da sem pridobil veliko novega znanja. (Rok Župevc)</a:t>
            </a:r>
          </a:p>
          <a:p>
            <a:r>
              <a:rPr lang="sl-SI" dirty="0" smtClean="0"/>
              <a:t>https://youtu.be/S98obTKlW5w</a:t>
            </a:r>
          </a:p>
          <a:p>
            <a:endParaRPr lang="en-US" dirty="0"/>
          </a:p>
        </p:txBody>
      </p:sp>
    </p:spTree>
    <p:extLst>
      <p:ext uri="{BB962C8B-B14F-4D97-AF65-F5344CB8AC3E}">
        <p14:creationId xmlns:p14="http://schemas.microsoft.com/office/powerpoint/2010/main" val="423428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9823" y="570964"/>
            <a:ext cx="8596668" cy="1320800"/>
          </a:xfrm>
        </p:spPr>
        <p:txBody>
          <a:bodyPr/>
          <a:lstStyle/>
          <a:p>
            <a:r>
              <a:rPr lang="sl-SI" dirty="0" smtClean="0"/>
              <a:t>Izkušnje dijakov na praksi v VB</a:t>
            </a:r>
            <a:endParaRPr lang="en-US" dirty="0"/>
          </a:p>
        </p:txBody>
      </p:sp>
      <p:sp>
        <p:nvSpPr>
          <p:cNvPr id="3" name="Označba mesta vsebine 2"/>
          <p:cNvSpPr>
            <a:spLocks noGrp="1"/>
          </p:cNvSpPr>
          <p:nvPr>
            <p:ph idx="1"/>
          </p:nvPr>
        </p:nvSpPr>
        <p:spPr>
          <a:xfrm>
            <a:off x="269823" y="1409074"/>
            <a:ext cx="9004179" cy="4991725"/>
          </a:xfrm>
        </p:spPr>
        <p:txBody>
          <a:bodyPr>
            <a:normAutofit/>
          </a:bodyPr>
          <a:lstStyle/>
          <a:p>
            <a:pPr marL="0" indent="0">
              <a:buNone/>
            </a:pPr>
            <a:endParaRPr lang="sl-SI" dirty="0" smtClean="0"/>
          </a:p>
          <a:p>
            <a:pPr marL="0" indent="0">
              <a:buNone/>
            </a:pPr>
            <a:r>
              <a:rPr lang="sl-SI" dirty="0" smtClean="0"/>
              <a:t>Lucija je nabirala delovne izkušnje v nepremičninski agenciji: »Pisarno sem si delila z g. Johnom Evansom, direktorjem podjetja. Bil je zelo prijazen in vedno pripravljen pomagati. Moja izkušnja s tujino pa je gotovo še boljša zaradi gostiteljice Janet, ki se je bila enciklopedija znanja. Seveda sem bila navdušena nad Londonom, kjer smo preživeli dva dni. </a:t>
            </a:r>
          </a:p>
          <a:p>
            <a:pPr marL="0" indent="0">
              <a:buNone/>
            </a:pPr>
            <a:r>
              <a:rPr lang="sl-SI" dirty="0" smtClean="0"/>
              <a:t>Peter pa je ugotovil, da se v tujini ne cedita samo med in mleko, a je to sprejel kot izkušnjo, iz katere se človek nekaj nauči: » Delal sem v podjetju </a:t>
            </a:r>
            <a:r>
              <a:rPr lang="sl-SI" dirty="0" err="1" smtClean="0"/>
              <a:t>Brewsters</a:t>
            </a:r>
            <a:r>
              <a:rPr lang="sl-SI" dirty="0" smtClean="0"/>
              <a:t> </a:t>
            </a:r>
            <a:r>
              <a:rPr lang="sl-SI" dirty="0" err="1" smtClean="0"/>
              <a:t>Ltd</a:t>
            </a:r>
            <a:r>
              <a:rPr lang="sl-SI" dirty="0" smtClean="0"/>
              <a:t>., ki se ukvarja s prodajo žarnic, baterij, kablov, luči ter pripomočkov za varjenje. Moj šef je bil izobražen in komunikativen gospod, ki me je glede svojih pričakovanj malce spominjal na mojega očeta, tako da sem se še hitreje vživel v delo. Predvsem pa je bivanje in delo v Plymouthu pripomoglo k izboljšanju mojega znanja angleščine. Žal moram reči, da sem bil razočaran nad gostiteljsko družino glede nastanitve in hrane, a sem zdržal.</a:t>
            </a:r>
            <a:endParaRPr lang="sl-SI" dirty="0"/>
          </a:p>
        </p:txBody>
      </p:sp>
    </p:spTree>
    <p:extLst>
      <p:ext uri="{BB962C8B-B14F-4D97-AF65-F5344CB8AC3E}">
        <p14:creationId xmlns:p14="http://schemas.microsoft.com/office/powerpoint/2010/main" val="402648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Izkušnje učiteljev v projektu </a:t>
            </a:r>
            <a:r>
              <a:rPr lang="sl-SI" dirty="0" err="1" smtClean="0"/>
              <a:t>Let‘s</a:t>
            </a:r>
            <a:r>
              <a:rPr lang="sl-SI" dirty="0" smtClean="0"/>
              <a:t> </a:t>
            </a:r>
            <a:r>
              <a:rPr lang="sl-SI" dirty="0" err="1" smtClean="0"/>
              <a:t>Work</a:t>
            </a:r>
            <a:r>
              <a:rPr lang="sl-SI" dirty="0" smtClean="0"/>
              <a:t> </a:t>
            </a:r>
            <a:r>
              <a:rPr lang="sl-SI" dirty="0" err="1" smtClean="0"/>
              <a:t>Together</a:t>
            </a:r>
            <a:r>
              <a:rPr lang="sl-SI" dirty="0" smtClean="0"/>
              <a:t> </a:t>
            </a:r>
            <a:endParaRPr lang="en-US" dirty="0"/>
          </a:p>
        </p:txBody>
      </p:sp>
      <p:sp>
        <p:nvSpPr>
          <p:cNvPr id="3" name="Označba mesta vsebine 2"/>
          <p:cNvSpPr>
            <a:spLocks noGrp="1"/>
          </p:cNvSpPr>
          <p:nvPr>
            <p:ph idx="1"/>
          </p:nvPr>
        </p:nvSpPr>
        <p:spPr>
          <a:xfrm>
            <a:off x="494675" y="1930401"/>
            <a:ext cx="8779327" cy="4380458"/>
          </a:xfrm>
        </p:spPr>
        <p:txBody>
          <a:bodyPr>
            <a:normAutofit/>
          </a:bodyPr>
          <a:lstStyle/>
          <a:p>
            <a:r>
              <a:rPr lang="sl-SI" dirty="0" smtClean="0"/>
              <a:t>V </a:t>
            </a:r>
            <a:r>
              <a:rPr lang="sl-SI" dirty="0" err="1" smtClean="0"/>
              <a:t>Plymounthu</a:t>
            </a:r>
            <a:r>
              <a:rPr lang="sl-SI" dirty="0" smtClean="0"/>
              <a:t> smo obiskali </a:t>
            </a:r>
            <a:r>
              <a:rPr lang="sl-SI" dirty="0" err="1" smtClean="0"/>
              <a:t>Devenport</a:t>
            </a:r>
            <a:r>
              <a:rPr lang="sl-SI" dirty="0" smtClean="0"/>
              <a:t> </a:t>
            </a:r>
            <a:r>
              <a:rPr lang="sl-SI" dirty="0" err="1" smtClean="0"/>
              <a:t>High</a:t>
            </a:r>
            <a:r>
              <a:rPr lang="sl-SI" dirty="0" smtClean="0"/>
              <a:t> </a:t>
            </a:r>
            <a:r>
              <a:rPr lang="sl-SI" dirty="0" err="1" smtClean="0"/>
              <a:t>School</a:t>
            </a:r>
            <a:r>
              <a:rPr lang="sl-SI" dirty="0" smtClean="0"/>
              <a:t> </a:t>
            </a:r>
            <a:r>
              <a:rPr lang="sl-SI" dirty="0" err="1" smtClean="0"/>
              <a:t>for</a:t>
            </a:r>
            <a:r>
              <a:rPr lang="sl-SI" dirty="0" smtClean="0"/>
              <a:t> </a:t>
            </a:r>
            <a:r>
              <a:rPr lang="sl-SI" dirty="0" err="1" smtClean="0"/>
              <a:t>Boysizobražuje</a:t>
            </a:r>
            <a:r>
              <a:rPr lang="sl-SI" dirty="0" smtClean="0"/>
              <a:t> fante od 11. do 18. leta starosti. Šola ima zelo strog sistem pravil, med katera sodi tudi nošenje uniform.  Pravijo, da na ta način spodbujajo pripadnost šoli, hkrati učenci dojemajo šolsko delo resneje in bolj odgovorno. </a:t>
            </a:r>
          </a:p>
          <a:p>
            <a:r>
              <a:rPr lang="sl-SI" dirty="0" smtClean="0"/>
              <a:t>Najbolj zanimiv je bil obisk strokovne šole </a:t>
            </a:r>
            <a:r>
              <a:rPr lang="sl-SI" dirty="0" err="1" smtClean="0"/>
              <a:t>City</a:t>
            </a:r>
            <a:r>
              <a:rPr lang="sl-SI" dirty="0" smtClean="0"/>
              <a:t> </a:t>
            </a:r>
            <a:r>
              <a:rPr lang="sl-SI" dirty="0" err="1" smtClean="0"/>
              <a:t>College</a:t>
            </a:r>
            <a:r>
              <a:rPr lang="sl-SI" dirty="0" smtClean="0"/>
              <a:t> Plymouth, ki ponuja pestro paleto programov na različnih stopnjah: ekonomska, vodenje, administracija, </a:t>
            </a:r>
            <a:r>
              <a:rPr lang="sl-SI" dirty="0" err="1" smtClean="0"/>
              <a:t>predšolka</a:t>
            </a:r>
            <a:r>
              <a:rPr lang="sl-SI" dirty="0" smtClean="0"/>
              <a:t> vzgoja, zdravstvena vzgoja, gradbeništvo, elektro vzdrževanje,… Načini ocenjevanja so podobni kot pri nas. Ocenjujejo se izdelki, nastopi, predstavitve in pisni preizkusi znanj.  Angleški izobraževalni sistem je naravnan bolj učinkovito v smislu priprave dijakov na delo. Po šestnajstem letu nimajo več splošnih predmetov, temveč le strokovne. Mislim, da so manj obremenjeni v primerjavi z našimi dijaki, saj imajo le 18 ur pouka na teden. Zelo se spodbujajo delovne izkušnje. tako da ima šola dobro opremljene učilnice –delavnice: kabina potniškega letala, kuhinja in restavracija, mizarska, zidarska, mehanična delavnica…</a:t>
            </a:r>
            <a:endParaRPr lang="sl-SI" dirty="0"/>
          </a:p>
        </p:txBody>
      </p:sp>
    </p:spTree>
    <p:extLst>
      <p:ext uri="{BB962C8B-B14F-4D97-AF65-F5344CB8AC3E}">
        <p14:creationId xmlns:p14="http://schemas.microsoft.com/office/powerpoint/2010/main" val="25680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107" y="93659"/>
            <a:ext cx="9019121" cy="6764341"/>
          </a:xfrm>
        </p:spPr>
      </p:pic>
    </p:spTree>
    <p:extLst>
      <p:ext uri="{BB962C8B-B14F-4D97-AF65-F5344CB8AC3E}">
        <p14:creationId xmlns:p14="http://schemas.microsoft.com/office/powerpoint/2010/main" val="202572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253" y="0"/>
            <a:ext cx="9144000" cy="6858000"/>
          </a:xfrm>
          <a:prstGeom prst="rect">
            <a:avLst/>
          </a:prstGeom>
        </p:spPr>
      </p:pic>
      <p:pic>
        <p:nvPicPr>
          <p:cNvPr id="4" name="Označba mesta vsebin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2697" y="1424066"/>
            <a:ext cx="6477070" cy="4857803"/>
          </a:xfrm>
        </p:spPr>
      </p:pic>
    </p:spTree>
    <p:extLst>
      <p:ext uri="{BB962C8B-B14F-4D97-AF65-F5344CB8AC3E}">
        <p14:creationId xmlns:p14="http://schemas.microsoft.com/office/powerpoint/2010/main" val="123104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Mnenja strokovnega </a:t>
            </a:r>
            <a:r>
              <a:rPr lang="sl-SI" dirty="0" smtClean="0"/>
              <a:t>osebja (Vrtec Mavrica Brežice)</a:t>
            </a:r>
            <a:endParaRPr lang="en-US" dirty="0"/>
          </a:p>
        </p:txBody>
      </p:sp>
      <p:sp>
        <p:nvSpPr>
          <p:cNvPr id="3" name="Označba mesta vsebine 2"/>
          <p:cNvSpPr>
            <a:spLocks noGrp="1"/>
          </p:cNvSpPr>
          <p:nvPr>
            <p:ph idx="1"/>
          </p:nvPr>
        </p:nvSpPr>
        <p:spPr>
          <a:xfrm>
            <a:off x="677334" y="1751527"/>
            <a:ext cx="8596668" cy="4662152"/>
          </a:xfrm>
        </p:spPr>
        <p:txBody>
          <a:bodyPr>
            <a:normAutofit fontScale="92500" lnSpcReduction="10000"/>
          </a:bodyPr>
          <a:lstStyle/>
          <a:p>
            <a:r>
              <a:rPr lang="sl-SI" b="1" dirty="0" smtClean="0"/>
              <a:t>Velike razlike, ki sva jih opazili v pristopu k predšolskemu otroku, pa pogojujejo že same razlike med slovensko in angleško kulturo (kultura prehranjevanja, uporaba copat v vrtcu, izražanje čustev, močno izražen strah pred napačno razumljenim fizičnim stikom odraslega z otrokom, togost pri upoštevanju pravil). </a:t>
            </a:r>
          </a:p>
          <a:p>
            <a:r>
              <a:rPr lang="sl-SI" b="1" dirty="0" smtClean="0"/>
              <a:t>Na podlagi opazovanja in primerjave predšolske institucionalne vzgoje med opazovanim vrtcem in slovenskimi vrtci ugotavljava, da je predšolska institucionalna vzgoja v Sloveniji že z zakonodajo prijaznejša predšolskemu otroku in njegovemu razvoju. </a:t>
            </a:r>
          </a:p>
          <a:p>
            <a:r>
              <a:rPr lang="sl-SI" b="1" dirty="0" smtClean="0"/>
              <a:t>Težko razumemo odločitev, da v šolo vključujejo komaj 5-letne (tudi 4-letne) otroke, saj pri tako majhnih otrocih že razvoj ne dopušča usvajanja vseh spretnosti, ki jih od njih zahteva angleški izobraževalni sistem (poznavanje prevelikega števila barv, spretnost rezanja s škarjicami po črti pri 3 letih ipd.).</a:t>
            </a:r>
          </a:p>
          <a:p>
            <a:r>
              <a:rPr lang="sl-SI" b="1" dirty="0" smtClean="0"/>
              <a:t>Mobilnost nama je prinesla nove uvide v razumevanje lastne prakse, drugačen pogled na življenje v drugi kulturi, kar zagotovo prinaša nove razsežnosti v najine osebnosti.</a:t>
            </a:r>
            <a:br>
              <a:rPr lang="sl-SI" b="1" dirty="0" smtClean="0"/>
            </a:br>
            <a:r>
              <a:rPr lang="sl-SI" b="1" dirty="0" smtClean="0"/>
              <a:t>​</a:t>
            </a:r>
            <a:endParaRPr lang="sl-SI" dirty="0"/>
          </a:p>
        </p:txBody>
      </p:sp>
    </p:spTree>
    <p:extLst>
      <p:ext uri="{BB962C8B-B14F-4D97-AF65-F5344CB8AC3E}">
        <p14:creationId xmlns:p14="http://schemas.microsoft.com/office/powerpoint/2010/main" val="426467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479" y="2598739"/>
            <a:ext cx="5569273" cy="4174867"/>
          </a:xfrm>
          <a:prstGeom prst="rect">
            <a:avLst/>
          </a:prstGeom>
        </p:spPr>
      </p:pic>
      <p:pic>
        <p:nvPicPr>
          <p:cNvPr id="4" name="Označba mesta vsebine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459864" y="-90152"/>
            <a:ext cx="7160653" cy="3350340"/>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14347"/>
            <a:ext cx="6515479" cy="4343653"/>
          </a:xfrm>
          <a:prstGeom prst="rect">
            <a:avLst/>
          </a:prstGeom>
        </p:spPr>
      </p:pic>
    </p:spTree>
    <p:extLst>
      <p:ext uri="{BB962C8B-B14F-4D97-AF65-F5344CB8AC3E}">
        <p14:creationId xmlns:p14="http://schemas.microsoft.com/office/powerpoint/2010/main" val="98866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3616</TotalTime>
  <Words>1011</Words>
  <Application>Microsoft Office PowerPoint</Application>
  <PresentationFormat>Širokozaslonsko</PresentationFormat>
  <Paragraphs>37</Paragraphs>
  <Slides>12</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12</vt:i4>
      </vt:variant>
    </vt:vector>
  </HeadingPairs>
  <TitlesOfParts>
    <vt:vector size="18" baseType="lpstr">
      <vt:lpstr>Arial</vt:lpstr>
      <vt:lpstr>Calibri</vt:lpstr>
      <vt:lpstr>Times New Roman</vt:lpstr>
      <vt:lpstr>Trebuchet MS</vt:lpstr>
      <vt:lpstr>Wingdings 3</vt:lpstr>
      <vt:lpstr>Gladko</vt:lpstr>
      <vt:lpstr>Medkulturnost v sklopu Erasmus+ projektov</vt:lpstr>
      <vt:lpstr>Projekti Erasmus+ KA1 (mobilnost dijakov in strokovnega osebja)</vt:lpstr>
      <vt:lpstr>Izkušnje dijakov v projektu Stopimo skupaj www.stopimoskupaj.weebly.com </vt:lpstr>
      <vt:lpstr>Izkušnje dijakov na praksi v VB</vt:lpstr>
      <vt:lpstr>Izkušnje učiteljev v projektu Let‘s Work Together </vt:lpstr>
      <vt:lpstr>PowerPointova predstavitev</vt:lpstr>
      <vt:lpstr>PowerPointova predstavitev</vt:lpstr>
      <vt:lpstr>Mnenja strokovnega osebja (Vrtec Mavrica Brežice)</vt:lpstr>
      <vt:lpstr>PowerPointova predstavitev</vt:lpstr>
      <vt:lpstr>Erasmus+ KA2 sodelovanje med šolami</vt:lpstr>
      <vt:lpstr>Kako začeti mednarodni projekt?</vt:lpstr>
      <vt:lpstr>Agencija Cmepius http://www.erasmusplus.si/razpis/razpis-2018/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Medkulturnost v sklopu Erasmus+ projektov</dc:title>
  <dc:creator>Elena Mlakar</dc:creator>
  <cp:lastModifiedBy>Elena Mlakar</cp:lastModifiedBy>
  <cp:revision>20</cp:revision>
  <dcterms:created xsi:type="dcterms:W3CDTF">2017-10-23T17:04:23Z</dcterms:created>
  <dcterms:modified xsi:type="dcterms:W3CDTF">2017-10-26T05:29:00Z</dcterms:modified>
</cp:coreProperties>
</file>